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269" r:id="rId5"/>
    <p:sldId id="278" r:id="rId6"/>
    <p:sldId id="275" r:id="rId7"/>
    <p:sldId id="276" r:id="rId8"/>
    <p:sldId id="277" r:id="rId9"/>
    <p:sldId id="281" r:id="rId10"/>
    <p:sldId id="283" r:id="rId11"/>
    <p:sldId id="284" r:id="rId12"/>
    <p:sldId id="290" r:id="rId13"/>
    <p:sldId id="291" r:id="rId14"/>
    <p:sldId id="292" r:id="rId15"/>
    <p:sldId id="293" r:id="rId16"/>
    <p:sldId id="295" r:id="rId17"/>
    <p:sldId id="282" r:id="rId18"/>
    <p:sldId id="268" r:id="rId19"/>
    <p:sldId id="270" r:id="rId20"/>
    <p:sldId id="271" r:id="rId21"/>
    <p:sldId id="272" r:id="rId22"/>
    <p:sldId id="273" r:id="rId23"/>
    <p:sldId id="274" r:id="rId24"/>
    <p:sldId id="294" r:id="rId25"/>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201">
          <p15:clr>
            <a:srgbClr val="A4A3A4"/>
          </p15:clr>
        </p15:guide>
        <p15:guide id="2" pos="34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6" d="100"/>
          <a:sy n="136" d="100"/>
        </p:scale>
        <p:origin x="-1664" y="-112"/>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20/09/15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20/09/15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noProof="0" smtClean="0"/>
              <a:t>Title of your slide (Arial bold 24 pts)</a:t>
            </a:r>
            <a:br>
              <a:rPr lang="en-US" noProof="0" smtClean="0"/>
            </a:br>
            <a:r>
              <a:rPr lang="en-US" noProof="0" smtClean="0"/>
              <a:t>Subtitle - if applicable - (Arial bold 24 pts)</a:t>
            </a:r>
            <a:endParaRPr lang="en-US" noProof="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US" noProof="0" smtClean="0"/>
              <a:t>Click to edit Master text styles (22 pts)</a:t>
            </a:r>
          </a:p>
          <a:p>
            <a:pPr lvl="0"/>
            <a:endParaRPr lang="en-US" noProof="0" smtClean="0"/>
          </a:p>
          <a:p>
            <a:pPr lvl="0"/>
            <a:r>
              <a:rPr lang="en-US" noProof="0" smtClean="0"/>
              <a:t>Click to edit Master text styles (22 pts)</a:t>
            </a:r>
          </a:p>
          <a:p>
            <a:pPr lvl="1"/>
            <a:r>
              <a:rPr lang="en-US" noProof="0" smtClean="0"/>
              <a:t>Second level (20 pts)</a:t>
            </a:r>
          </a:p>
          <a:p>
            <a:pPr lvl="2"/>
            <a:r>
              <a:rPr lang="en-US" noProof="0" smtClean="0"/>
              <a:t>Third level (18 pts)</a:t>
            </a:r>
          </a:p>
          <a:p>
            <a:pPr lvl="3"/>
            <a:r>
              <a:rPr lang="en-US" noProof="0" smtClean="0"/>
              <a:t>Fourth level (16 pts)</a:t>
            </a:r>
          </a:p>
          <a:p>
            <a:pPr lvl="4"/>
            <a:r>
              <a:rPr lang="en-US" noProof="0" smtClean="0"/>
              <a:t>Fifth level (16 pts)</a:t>
            </a:r>
            <a:endParaRPr lang="en-US" noProof="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odelWriter/WP2/tree/master/Too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png"/><Relationship Id="rId1" Type="http://schemas.openxmlformats.org/officeDocument/2006/relationships/slideLayout" Target="../slideLayouts/slideLayout10.xml"/><Relationship Id="rId2"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odelWriter/WP6/tree/master/EcoreConcepts-JavaConcepts-Annotato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0.xml"/><Relationship Id="rId2"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t>WP2 Semantic Parsing and Generation of Documents and Documents Components</a:t>
            </a:r>
            <a:endParaRPr lang="fr-FR" dirty="0"/>
          </a:p>
        </p:txBody>
      </p:sp>
      <p:grpSp>
        <p:nvGrpSpPr>
          <p:cNvPr id="11" name="Grouper 10"/>
          <p:cNvGrpSpPr/>
          <p:nvPr/>
        </p:nvGrpSpPr>
        <p:grpSpPr>
          <a:xfrm>
            <a:off x="107504" y="116632"/>
            <a:ext cx="6649020" cy="764703"/>
            <a:chOff x="107504" y="116632"/>
            <a:chExt cx="6649020" cy="764703"/>
          </a:xfrm>
        </p:grpSpPr>
        <p:grpSp>
          <p:nvGrpSpPr>
            <p:cNvPr id="6" name="Grouper 5"/>
            <p:cNvGrpSpPr>
              <a:grpSpLocks noChangeAspect="1"/>
            </p:cNvGrpSpPr>
            <p:nvPr/>
          </p:nvGrpSpPr>
          <p:grpSpPr>
            <a:xfrm>
              <a:off x="107504" y="116632"/>
              <a:ext cx="2376264" cy="764703"/>
              <a:chOff x="3995936" y="116632"/>
              <a:chExt cx="2986411" cy="947204"/>
            </a:xfrm>
          </p:grpSpPr>
          <p:pic>
            <p:nvPicPr>
              <p:cNvPr id="7" name="Image 6" descr="logo_loria_complet_couleu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4" name="Image 3"/>
              <p:cNvPicPr>
                <a:picLocks noChangeAspect="1"/>
              </p:cNvPicPr>
              <p:nvPr/>
            </p:nvPicPr>
            <p:blipFill>
              <a:blip r:embed="rId3"/>
              <a:stretch>
                <a:fillRect/>
              </a:stretch>
            </p:blipFill>
            <p:spPr>
              <a:xfrm>
                <a:off x="3995936" y="116632"/>
                <a:ext cx="936104" cy="947204"/>
              </a:xfrm>
              <a:prstGeom prst="rect">
                <a:avLst/>
              </a:prstGeom>
            </p:spPr>
          </p:pic>
        </p:grpSp>
        <p:pic>
          <p:nvPicPr>
            <p:cNvPr id="8" name="Image 7"/>
            <p:cNvPicPr>
              <a:picLocks noChangeAspect="1"/>
            </p:cNvPicPr>
            <p:nvPr/>
          </p:nvPicPr>
          <p:blipFill>
            <a:blip r:embed="rId4"/>
            <a:stretch>
              <a:fillRect/>
            </a:stretch>
          </p:blipFill>
          <p:spPr>
            <a:xfrm>
              <a:off x="2771800" y="188640"/>
              <a:ext cx="2332236" cy="560144"/>
            </a:xfrm>
            <a:prstGeom prst="rect">
              <a:avLst/>
            </a:prstGeom>
          </p:spPr>
        </p:pic>
        <p:pic>
          <p:nvPicPr>
            <p:cNvPr id="10" name="Image 9"/>
            <p:cNvPicPr>
              <a:picLocks noChangeAspect="1"/>
            </p:cNvPicPr>
            <p:nvPr/>
          </p:nvPicPr>
          <p:blipFill>
            <a:blip r:embed="rId5"/>
            <a:stretch>
              <a:fillRect/>
            </a:stretch>
          </p:blipFill>
          <p:spPr>
            <a:xfrm>
              <a:off x="5364088" y="116632"/>
              <a:ext cx="1392436" cy="734521"/>
            </a:xfrm>
            <a:prstGeom prst="rect">
              <a:avLst/>
            </a:prstGeom>
          </p:spPr>
        </p:pic>
      </p:grpSp>
      <p:sp>
        <p:nvSpPr>
          <p:cNvPr id="12" name="Sous-titre 2"/>
          <p:cNvSpPr txBox="1">
            <a:spLocks/>
          </p:cNvSpPr>
          <p:nvPr/>
        </p:nvSpPr>
        <p:spPr>
          <a:xfrm>
            <a:off x="2267744" y="263691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smtClean="0"/>
              <a:t>Claire GARDENT, </a:t>
            </a:r>
            <a:r>
              <a:rPr lang="en-US" sz="1400" i="1" dirty="0" err="1" smtClean="0"/>
              <a:t>Mariem</a:t>
            </a:r>
            <a:r>
              <a:rPr lang="en-US" sz="1400" i="1" dirty="0" smtClean="0"/>
              <a:t> MAHFOUDH</a:t>
            </a:r>
          </a:p>
          <a:p>
            <a:pPr algn="r"/>
            <a:r>
              <a:rPr lang="en-US" sz="1400" b="1" i="1" dirty="0" smtClean="0"/>
              <a:t>CNRS / LORIA</a:t>
            </a:r>
          </a:p>
          <a:p>
            <a:pPr algn="r"/>
            <a:r>
              <a:rPr lang="en-US" sz="1400" i="1" dirty="0" smtClean="0"/>
              <a:t>Samuel CRUZ-LARA</a:t>
            </a:r>
          </a:p>
          <a:p>
            <a:pPr algn="r"/>
            <a:r>
              <a:rPr lang="en-US" sz="1400" b="1" i="1" dirty="0" smtClean="0"/>
              <a:t>University of Lorraine / LORIA</a:t>
            </a:r>
          </a:p>
          <a:p>
            <a:pPr algn="r"/>
            <a:endParaRPr lang="en-US" sz="1400" i="1" dirty="0" smtClean="0"/>
          </a:p>
        </p:txBody>
      </p:sp>
    </p:spTree>
    <p:extLst>
      <p:ext uri="{BB962C8B-B14F-4D97-AF65-F5344CB8AC3E}">
        <p14:creationId xmlns:p14="http://schemas.microsoft.com/office/powerpoint/2010/main" val="30388370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a:t>
            </a:r>
            <a:r>
              <a:rPr lang="en-US" dirty="0" err="1" smtClean="0"/>
              <a:t>SynchronizationLinks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121348271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302351777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392362355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328291426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37260046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94970850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47318166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324583336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127245795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390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18560313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345741307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fr-FR" dirty="0" err="1" smtClean="0"/>
              <a:t>Thank</a:t>
            </a:r>
            <a:r>
              <a:rPr lang="fr-FR" dirty="0" smtClean="0"/>
              <a:t> </a:t>
            </a:r>
            <a:r>
              <a:rPr lang="fr-FR" dirty="0" err="1" smtClean="0"/>
              <a:t>you</a:t>
            </a:r>
            <a:r>
              <a:rPr lang="fr-FR" dirty="0" smtClean="0"/>
              <a:t> for </a:t>
            </a:r>
            <a:r>
              <a:rPr lang="fr-FR" dirty="0" err="1" smtClean="0"/>
              <a:t>your</a:t>
            </a:r>
            <a:r>
              <a:rPr lang="fr-FR" dirty="0" smtClean="0"/>
              <a:t> attention!</a:t>
            </a:r>
            <a:br>
              <a:rPr lang="fr-FR" dirty="0" smtClean="0"/>
            </a:br>
            <a:r>
              <a:rPr lang="fr-FR" dirty="0" err="1" smtClean="0"/>
              <a:t>Any</a:t>
            </a:r>
            <a:r>
              <a:rPr lang="fr-FR" dirty="0" smtClean="0"/>
              <a:t> question ?</a:t>
            </a:r>
            <a:endParaRPr lang="fr-FR" dirty="0"/>
          </a:p>
        </p:txBody>
      </p:sp>
    </p:spTree>
    <p:extLst>
      <p:ext uri="{BB962C8B-B14F-4D97-AF65-F5344CB8AC3E}">
        <p14:creationId xmlns:p14="http://schemas.microsoft.com/office/powerpoint/2010/main" val="321548252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8836575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OBEO</a:t>
            </a:r>
          </a:p>
          <a:p>
            <a:pPr lvl="1"/>
            <a:r>
              <a:rPr lang="en-US" smtClean="0"/>
              <a:t>Text </a:t>
            </a:r>
          </a:p>
          <a:p>
            <a:pPr lvl="2"/>
            <a:r>
              <a:rPr lang="en-US" smtClean="0"/>
              <a:t>“TxStyle" Files: a set of files in natural language (i.e., English) related to the documentation of the application being modelled by Sirius </a:t>
            </a:r>
          </a:p>
          <a:p>
            <a:pPr lvl="1"/>
            <a:r>
              <a:rPr lang="en-US" smtClean="0"/>
              <a:t>Models</a:t>
            </a:r>
          </a:p>
          <a:p>
            <a:pPr lvl="2"/>
            <a:r>
              <a:rPr lang="en-US" smtClean="0"/>
              <a:t>Java Concepts: a list of Java identifiers (i.e., classes, interfaces, methods, etc.) related to Sirius</a:t>
            </a:r>
          </a:p>
          <a:p>
            <a:pPr lvl="2"/>
            <a:r>
              <a:rPr lang="en-US" smtClean="0"/>
              <a:t>Ecore Concepts: a list of concepts related to Ecore (the Eclipse Modeling Framework meta model) and to Sirius</a:t>
            </a:r>
            <a:endParaRPr lang="en-US"/>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283806136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9721631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33990480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259758602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3073376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315503168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odelWriter WP2 SCL_2">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terms/"/>
    <ds:schemaRef ds:uri="http://schemas.microsoft.com/office/2006/documentManagement/types"/>
    <ds:schemaRef ds:uri="http://purl.org/dc/dcmitype/"/>
    <ds:schemaRef ds:uri="http://schemas.microsoft.com/office/infopath/2007/PartnerControls"/>
    <ds:schemaRef ds:uri="194ccb06-a9bd-44be-8233-5ea8b0721088"/>
    <ds:schemaRef ds:uri="http://purl.org/dc/elements/1.1/"/>
    <ds:schemaRef ds:uri="http://schemas.microsoft.com/office/2006/metadata/properti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ModelWriter WP2 SCL_2.potx</Template>
  <TotalTime>3325</TotalTime>
  <Words>844</Words>
  <Application>Microsoft Macintosh PowerPoint</Application>
  <PresentationFormat>Présentation à l'écran (4:3)</PresentationFormat>
  <Paragraphs>118</Paragraphs>
  <Slides>21</Slides>
  <Notes>0</Notes>
  <HiddenSlides>0</HiddenSlides>
  <MMClips>0</MMClips>
  <ScaleCrop>false</ScaleCrop>
  <HeadingPairs>
    <vt:vector size="4" baseType="variant">
      <vt:variant>
        <vt:lpstr>Thème</vt:lpstr>
      </vt:variant>
      <vt:variant>
        <vt:i4>1</vt:i4>
      </vt:variant>
      <vt:variant>
        <vt:lpstr>Titres des diapositives</vt:lpstr>
      </vt:variant>
      <vt:variant>
        <vt:i4>21</vt:i4>
      </vt:variant>
    </vt:vector>
  </HeadingPairs>
  <TitlesOfParts>
    <vt:vector size="22" baseType="lpstr">
      <vt:lpstr>ModelWriter WP2 SCL_2</vt:lpstr>
      <vt:lpstr>Model Writer</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Présentation PowerPoint</vt:lpstr>
      <vt:lpstr>Creating Synchronization Links </vt:lpstr>
      <vt:lpstr>Checking the Consistency of SynchronizationLinks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Thank you for your attention! Any question ?</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Claire Gardent</cp:lastModifiedBy>
  <cp:revision>338</cp:revision>
  <dcterms:created xsi:type="dcterms:W3CDTF">2014-11-11T13:03:42Z</dcterms:created>
  <dcterms:modified xsi:type="dcterms:W3CDTF">2015-09-20T14:34:51Z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